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258" r:id="rId2"/>
    <p:sldId id="312" r:id="rId3"/>
    <p:sldId id="410" r:id="rId4"/>
    <p:sldId id="259" r:id="rId5"/>
    <p:sldId id="322" r:id="rId6"/>
    <p:sldId id="333" r:id="rId7"/>
    <p:sldId id="336" r:id="rId8"/>
    <p:sldId id="339" r:id="rId9"/>
    <p:sldId id="342" r:id="rId10"/>
    <p:sldId id="340" r:id="rId11"/>
    <p:sldId id="346" r:id="rId12"/>
    <p:sldId id="345" r:id="rId13"/>
    <p:sldId id="347" r:id="rId14"/>
    <p:sldId id="344" r:id="rId15"/>
    <p:sldId id="349" r:id="rId16"/>
    <p:sldId id="348" r:id="rId17"/>
    <p:sldId id="350" r:id="rId18"/>
    <p:sldId id="353" r:id="rId19"/>
    <p:sldId id="406" r:id="rId20"/>
    <p:sldId id="321" r:id="rId21"/>
    <p:sldId id="355" r:id="rId22"/>
    <p:sldId id="358" r:id="rId23"/>
    <p:sldId id="357" r:id="rId24"/>
    <p:sldId id="359" r:id="rId25"/>
    <p:sldId id="361" r:id="rId26"/>
    <p:sldId id="320" r:id="rId27"/>
    <p:sldId id="366" r:id="rId28"/>
    <p:sldId id="369" r:id="rId29"/>
    <p:sldId id="370" r:id="rId30"/>
    <p:sldId id="407" r:id="rId31"/>
    <p:sldId id="408" r:id="rId32"/>
    <p:sldId id="265" r:id="rId33"/>
    <p:sldId id="373" r:id="rId34"/>
    <p:sldId id="327" r:id="rId35"/>
    <p:sldId id="372" r:id="rId36"/>
    <p:sldId id="374" r:id="rId37"/>
    <p:sldId id="376" r:id="rId38"/>
    <p:sldId id="326" r:id="rId39"/>
    <p:sldId id="377" r:id="rId40"/>
    <p:sldId id="378" r:id="rId41"/>
    <p:sldId id="414" r:id="rId42"/>
    <p:sldId id="415" r:id="rId43"/>
    <p:sldId id="325" r:id="rId44"/>
    <p:sldId id="380" r:id="rId45"/>
    <p:sldId id="386" r:id="rId46"/>
    <p:sldId id="382" r:id="rId47"/>
    <p:sldId id="388" r:id="rId48"/>
    <p:sldId id="389" r:id="rId49"/>
    <p:sldId id="387" r:id="rId50"/>
    <p:sldId id="324" r:id="rId51"/>
    <p:sldId id="411" r:id="rId52"/>
    <p:sldId id="412" r:id="rId53"/>
    <p:sldId id="413" r:id="rId54"/>
    <p:sldId id="416" r:id="rId55"/>
    <p:sldId id="409" r:id="rId56"/>
    <p:sldId id="266" r:id="rId57"/>
    <p:sldId id="330" r:id="rId58"/>
    <p:sldId id="398" r:id="rId59"/>
    <p:sldId id="394" r:id="rId60"/>
    <p:sldId id="329" r:id="rId61"/>
    <p:sldId id="400" r:id="rId62"/>
    <p:sldId id="402" r:id="rId63"/>
    <p:sldId id="401" r:id="rId64"/>
    <p:sldId id="403" r:id="rId65"/>
    <p:sldId id="404" r:id="rId66"/>
    <p:sldId id="328" r:id="rId67"/>
    <p:sldId id="405" r:id="rId68"/>
    <p:sldId id="264" r:id="rId69"/>
    <p:sldId id="319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clrMru>
    <a:srgbClr val="005C5A"/>
    <a:srgbClr val="990033"/>
    <a:srgbClr val="CC0000"/>
    <a:srgbClr val="FFFFFF"/>
    <a:srgbClr val="EAEAEA"/>
    <a:srgbClr val="77777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40" autoAdjust="0"/>
    <p:restoredTop sz="94698" autoAdjust="0"/>
  </p:normalViewPr>
  <p:slideViewPr>
    <p:cSldViewPr>
      <p:cViewPr varScale="1">
        <p:scale>
          <a:sx n="79" d="100"/>
          <a:sy n="79" d="100"/>
        </p:scale>
        <p:origin x="-1320" y="-78"/>
      </p:cViewPr>
      <p:guideLst>
        <p:guide orient="horz" pos="3936"/>
        <p:guide pos="2880"/>
      </p:guideLst>
    </p:cSldViewPr>
  </p:slideViewPr>
  <p:outlineViewPr>
    <p:cViewPr>
      <p:scale>
        <a:sx n="33" d="100"/>
        <a:sy n="33" d="100"/>
      </p:scale>
      <p:origin x="0" y="229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56"/>
    </p:cViewPr>
  </p:sorterViewPr>
  <p:notesViewPr>
    <p:cSldViewPr>
      <p:cViewPr varScale="1">
        <p:scale>
          <a:sx n="56" d="100"/>
          <a:sy n="56" d="100"/>
        </p:scale>
        <p:origin x="-1806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771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771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+mn-cs"/>
              </a:defRPr>
            </a:lvl1pPr>
          </a:lstStyle>
          <a:p>
            <a:pPr>
              <a:defRPr/>
            </a:pPr>
            <a:fld id="{19871BCF-B7CE-4F52-AE6D-8F471573E7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+mn-cs"/>
              </a:defRPr>
            </a:lvl1pPr>
          </a:lstStyle>
          <a:p>
            <a:pPr>
              <a:defRPr/>
            </a:pPr>
            <a:fld id="{B47CF77D-3296-41F6-9B75-C08F9867DC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B458BE-EA76-45D3-BC3E-3B47148D376A}" type="slidenum">
              <a:rPr lang="en-US" smtClean="0">
                <a:cs typeface="Arial" charset="0"/>
              </a:rPr>
              <a:pPr/>
              <a:t>1</a:t>
            </a:fld>
            <a:endParaRPr lang="en-US" dirty="0" smtClean="0">
              <a:cs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Use the quote as a jumping off point for discussion, if desired.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CF77D-3296-41F6-9B75-C08F9867DC9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79792" y="83092"/>
            <a:ext cx="4064208" cy="1205416"/>
          </a:xfrm>
          <a:prstGeom prst="rect">
            <a:avLst/>
          </a:prstGeom>
        </p:spPr>
      </p:pic>
      <p:pic>
        <p:nvPicPr>
          <p:cNvPr id="7" name="Picture 6" descr="main image.bmp"/>
          <p:cNvPicPr>
            <a:picLocks noChangeAspect="1"/>
          </p:cNvPicPr>
          <p:nvPr userDrawn="1"/>
        </p:nvPicPr>
        <p:blipFill>
          <a:blip r:embed="rId3" cstate="print"/>
          <a:srcRect b="7172"/>
          <a:stretch>
            <a:fillRect/>
          </a:stretch>
        </p:blipFill>
        <p:spPr>
          <a:xfrm>
            <a:off x="0" y="1926512"/>
            <a:ext cx="9144000" cy="4931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349375"/>
            <a:ext cx="7772400" cy="147002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l">
              <a:defRPr sz="4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143000" y="762000"/>
            <a:ext cx="3200400" cy="685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>
            <a:lvl1pPr algn="r">
              <a:buNone/>
              <a:defRPr/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5410200" cy="365125"/>
          </a:xfrm>
        </p:spPr>
        <p:txBody>
          <a:bodyPr/>
          <a:lstStyle>
            <a:lvl1pPr algn="l">
              <a:defRPr b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6.xml"/><Relationship Id="rId4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Organizing Data for Effective Analysis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Extracting Characters from a Text String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May be used to remove incorrect entries</a:t>
            </a:r>
          </a:p>
          <a:p>
            <a:pPr eaLnBrk="1" hangingPunct="1"/>
            <a:r>
              <a:rPr lang="en-US" b="1" dirty="0" smtClean="0"/>
              <a:t>RIGHT function</a:t>
            </a:r>
          </a:p>
          <a:p>
            <a:pPr lvl="1" eaLnBrk="1" hangingPunct="1"/>
            <a:r>
              <a:rPr lang="en-US" dirty="0" smtClean="0"/>
              <a:t>Returns the last character(s) in a text string based on the number of characters specified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=RIGHT(text,[</a:t>
            </a:r>
            <a:r>
              <a:rPr lang="en-US" dirty="0" err="1" smtClean="0">
                <a:cs typeface="Courier New" pitchFamily="49" charset="0"/>
              </a:rPr>
              <a:t>num_chars</a:t>
            </a:r>
            <a:r>
              <a:rPr lang="en-US" dirty="0" smtClean="0">
                <a:cs typeface="Courier New" pitchFamily="49" charset="0"/>
              </a:rPr>
              <a:t>])</a:t>
            </a:r>
          </a:p>
          <a:p>
            <a:pPr eaLnBrk="1" hangingPunct="1"/>
            <a:r>
              <a:rPr lang="en-US" b="1" dirty="0" smtClean="0"/>
              <a:t>LEFT function</a:t>
            </a:r>
          </a:p>
          <a:p>
            <a:pPr lvl="1" eaLnBrk="1" hangingPunct="1"/>
            <a:r>
              <a:rPr lang="en-US" dirty="0" smtClean="0"/>
              <a:t>Extracts the characters from the beginning or left side of a text string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=LEFT(text,[</a:t>
            </a:r>
            <a:r>
              <a:rPr lang="en-US" dirty="0" err="1" smtClean="0">
                <a:cs typeface="Courier New" pitchFamily="49" charset="0"/>
              </a:rPr>
              <a:t>num_chars</a:t>
            </a:r>
            <a:r>
              <a:rPr lang="en-US" dirty="0" smtClean="0">
                <a:cs typeface="Courier New" pitchFamily="49" charset="0"/>
              </a:rPr>
              <a:t>])</a:t>
            </a:r>
            <a:endParaRPr lang="en-US" dirty="0" smtClean="0"/>
          </a:p>
        </p:txBody>
      </p:sp>
      <p:sp>
        <p:nvSpPr>
          <p:cNvPr id="296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0719478-5056-4450-86D7-722F702C991F}" type="slidenum">
              <a:rPr lang="en-US" smtClean="0">
                <a:cs typeface="Arial" charset="0"/>
              </a:rPr>
              <a:pPr/>
              <a:t>10</a:t>
            </a:fld>
            <a:endParaRPr lang="en-US" dirty="0" smtClean="0">
              <a:cs typeface="Arial" charset="0"/>
            </a:endParaRPr>
          </a:p>
        </p:txBody>
      </p:sp>
      <p:sp>
        <p:nvSpPr>
          <p:cNvPr id="2970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Extracting Characters from a Text String (continued)</a:t>
            </a:r>
          </a:p>
        </p:txBody>
      </p:sp>
      <p:sp>
        <p:nvSpPr>
          <p:cNvPr id="307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9997C2-2389-44A0-9F9E-D328BD7A3FDE}" type="slidenum">
              <a:rPr lang="en-US" smtClean="0">
                <a:cs typeface="Arial" charset="0"/>
              </a:rPr>
              <a:pPr/>
              <a:t>11</a:t>
            </a:fld>
            <a:endParaRPr lang="en-US" dirty="0" smtClean="0">
              <a:cs typeface="Arial" charset="0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27.44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650" y="1854376"/>
            <a:ext cx="6870700" cy="3149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Extracting Characters from a Text String (continued)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TRIM function</a:t>
            </a:r>
          </a:p>
          <a:p>
            <a:pPr lvl="1" eaLnBrk="1" hangingPunct="1"/>
            <a:r>
              <a:rPr lang="en-US" dirty="0" smtClean="0"/>
              <a:t>Removes all spaces in a text string except for the single spaces between words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=TRIM(text)</a:t>
            </a:r>
          </a:p>
        </p:txBody>
      </p:sp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48EFB67-1D35-4F93-9F7A-ABDE5CE5DFE1}" type="slidenum">
              <a:rPr lang="en-US" smtClean="0">
                <a:cs typeface="Arial" charset="0"/>
              </a:rPr>
              <a:pPr/>
              <a:t>12</a:t>
            </a:fld>
            <a:endParaRPr lang="en-US" dirty="0" smtClean="0">
              <a:cs typeface="Arial" charset="0"/>
            </a:endParaRPr>
          </a:p>
        </p:txBody>
      </p:sp>
      <p:sp>
        <p:nvSpPr>
          <p:cNvPr id="3175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Extracting Characters from a Text String (continued)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488953-9EF9-4C18-9993-19E04A1BCC10}" type="slidenum">
              <a:rPr lang="en-US" smtClean="0">
                <a:cs typeface="Arial" charset="0"/>
              </a:rPr>
              <a:pPr/>
              <a:t>13</a:t>
            </a:fld>
            <a:endParaRPr lang="en-US" dirty="0" smtClean="0">
              <a:cs typeface="Arial" charset="0"/>
            </a:endParaRP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28.1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900" y="1933296"/>
            <a:ext cx="6934200" cy="3537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Extracting Characters from a Text String (continued)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FIND function</a:t>
            </a:r>
          </a:p>
          <a:p>
            <a:pPr lvl="1" eaLnBrk="1" hangingPunct="1"/>
            <a:r>
              <a:rPr lang="en-US" dirty="0" smtClean="0"/>
              <a:t>Returns the starting position of one text value within another text value</a:t>
            </a:r>
          </a:p>
          <a:p>
            <a:pPr lvl="1" eaLnBrk="1" hangingPunct="1"/>
            <a:r>
              <a:rPr lang="en-US" dirty="0" smtClean="0"/>
              <a:t>Case sensitive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=FIND(</a:t>
            </a:r>
            <a:r>
              <a:rPr lang="en-US" dirty="0" err="1" smtClean="0">
                <a:cs typeface="Courier New" pitchFamily="49" charset="0"/>
              </a:rPr>
              <a:t>find_text,within_text</a:t>
            </a:r>
            <a:r>
              <a:rPr lang="en-US" dirty="0" smtClean="0">
                <a:cs typeface="Courier New" pitchFamily="49" charset="0"/>
              </a:rPr>
              <a:t>,[</a:t>
            </a:r>
            <a:r>
              <a:rPr lang="en-US" dirty="0" err="1" smtClean="0">
                <a:cs typeface="Courier New" pitchFamily="49" charset="0"/>
              </a:rPr>
              <a:t>start_num</a:t>
            </a:r>
            <a:r>
              <a:rPr lang="en-US" dirty="0" smtClean="0">
                <a:cs typeface="Courier New" pitchFamily="49" charset="0"/>
              </a:rPr>
              <a:t>])</a:t>
            </a:r>
          </a:p>
          <a:p>
            <a:pPr eaLnBrk="1" hangingPunct="1"/>
            <a:r>
              <a:rPr lang="en-US" b="1" dirty="0" smtClean="0"/>
              <a:t>SEARCH function</a:t>
            </a:r>
          </a:p>
          <a:p>
            <a:pPr lvl="1" eaLnBrk="1" hangingPunct="1"/>
            <a:r>
              <a:rPr lang="en-US" dirty="0" smtClean="0"/>
              <a:t>Does the same thing as the FIND function, but is not case sensitive</a:t>
            </a:r>
          </a:p>
        </p:txBody>
      </p:sp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128CC6-335C-4F55-AAA3-36C9C7CE9F42}" type="slidenum">
              <a:rPr lang="en-US" smtClean="0">
                <a:cs typeface="Arial" charset="0"/>
              </a:rPr>
              <a:pPr/>
              <a:t>14</a:t>
            </a:fld>
            <a:endParaRPr lang="en-US" dirty="0" smtClean="0">
              <a:cs typeface="Arial" charset="0"/>
            </a:endParaRPr>
          </a:p>
        </p:txBody>
      </p:sp>
      <p:sp>
        <p:nvSpPr>
          <p:cNvPr id="3379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Extracting Characters from a Text String (continued)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5C85E7-4FCB-44D5-A6E6-098F995BDFFE}" type="slidenum">
              <a:rPr lang="en-US" smtClean="0">
                <a:cs typeface="Arial" charset="0"/>
              </a:rPr>
              <a:pPr/>
              <a:t>15</a:t>
            </a:fld>
            <a:endParaRPr lang="en-US" dirty="0" smtClean="0">
              <a:cs typeface="Arial" charset="0"/>
            </a:endParaRP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28.3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250" y="1815830"/>
            <a:ext cx="6921500" cy="3226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Extracting Characters from a Text String (continued)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Sorting and removing invalid data:</a:t>
            </a:r>
          </a:p>
          <a:p>
            <a:pPr lvl="1"/>
            <a:r>
              <a:rPr lang="en-US" dirty="0" smtClean="0"/>
              <a:t>Copy the contents of a worksheet into a new worksheet to preserve the original data and eliminate the potential problem of automatically updating formulas as data is modified</a:t>
            </a:r>
          </a:p>
          <a:p>
            <a:pPr lvl="1"/>
            <a:r>
              <a:rPr lang="en-US" dirty="0" smtClean="0"/>
              <a:t>Sort the data in the new worksheet to separate valid rows from invalid rows</a:t>
            </a:r>
          </a:p>
          <a:p>
            <a:pPr lvl="2"/>
            <a:r>
              <a:rPr lang="en-US" dirty="0" smtClean="0"/>
              <a:t>Valid rows contain a “1” and appear first in the sort</a:t>
            </a:r>
          </a:p>
          <a:p>
            <a:pPr lvl="1"/>
            <a:r>
              <a:rPr lang="en-US" dirty="0" smtClean="0"/>
              <a:t>Delete invalid rows</a:t>
            </a:r>
          </a:p>
        </p:txBody>
      </p:sp>
      <p:sp>
        <p:nvSpPr>
          <p:cNvPr id="358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0FDFCF-6C54-4281-85BB-6598123AD07F}" type="slidenum">
              <a:rPr lang="en-US" smtClean="0">
                <a:cs typeface="Arial" charset="0"/>
              </a:rPr>
              <a:pPr/>
              <a:t>16</a:t>
            </a:fld>
            <a:endParaRPr lang="en-US" dirty="0" smtClean="0">
              <a:cs typeface="Arial" charset="0"/>
            </a:endParaRPr>
          </a:p>
        </p:txBody>
      </p:sp>
      <p:sp>
        <p:nvSpPr>
          <p:cNvPr id="3584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Extracting Characters from a Text String (continued)</a:t>
            </a:r>
          </a:p>
        </p:txBody>
      </p:sp>
      <p:sp>
        <p:nvSpPr>
          <p:cNvPr id="3686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8A0A45-5EED-416B-91F0-02D2DF02B217}" type="slidenum">
              <a:rPr lang="en-US" smtClean="0">
                <a:cs typeface="Arial" charset="0"/>
              </a:rPr>
              <a:pPr/>
              <a:t>17</a:t>
            </a:fld>
            <a:endParaRPr lang="en-US" dirty="0" smtClean="0">
              <a:cs typeface="Arial" charset="0"/>
            </a:endParaRP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30.3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950" y="1808140"/>
            <a:ext cx="6896100" cy="3241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31D088-5469-413F-9AFA-561F183D73C2}" type="slidenum">
              <a:rPr lang="en-US" smtClean="0">
                <a:cs typeface="Arial" charset="0"/>
              </a:rPr>
              <a:pPr/>
              <a:t>18</a:t>
            </a:fld>
            <a:endParaRPr lang="en-US" dirty="0" smtClean="0">
              <a:cs typeface="Arial" charset="0"/>
            </a:endParaRP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30.4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4107" y="304800"/>
            <a:ext cx="5892965" cy="5979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Extracting Characters from a Text String (continued)</a:t>
            </a: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9E9D34-1B8D-491F-94EB-80FC0FAC945A}" type="slidenum">
              <a:rPr lang="en-US" smtClean="0">
                <a:cs typeface="Arial" charset="0"/>
              </a:rPr>
              <a:pPr/>
              <a:t>19</a:t>
            </a:fld>
            <a:endParaRPr lang="en-US" dirty="0" smtClean="0">
              <a:cs typeface="Arial" charset="0"/>
            </a:endParaRPr>
          </a:p>
        </p:txBody>
      </p:sp>
      <p:sp>
        <p:nvSpPr>
          <p:cNvPr id="38918" name="Text Box 5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31.04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865" y="2438400"/>
            <a:ext cx="665027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Introduction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Managing and analyzing large amounts of nonnumeric data using lists, a PivotTable report, and XML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/>
              <a:t>To go to Level 1,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rgbClr val="005C5A"/>
                </a:solidFill>
                <a:hlinkClick r:id="rId3" action="ppaction://hlinksldjump"/>
              </a:rPr>
              <a:t>click here</a:t>
            </a:r>
            <a:endParaRPr lang="en-US" dirty="0" smtClean="0">
              <a:solidFill>
                <a:srgbClr val="005C5A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/>
              <a:t>To go to Level 2, </a:t>
            </a:r>
            <a:r>
              <a:rPr lang="en-US" dirty="0" smtClean="0">
                <a:solidFill>
                  <a:srgbClr val="005C5A"/>
                </a:solidFill>
                <a:hlinkClick r:id="rId4" action="ppaction://hlinksldjump"/>
              </a:rPr>
              <a:t>click here</a:t>
            </a:r>
            <a:endParaRPr lang="en-US" dirty="0" smtClean="0">
              <a:solidFill>
                <a:srgbClr val="005C5A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/>
              <a:t>To go to Level 3, </a:t>
            </a:r>
            <a:r>
              <a:rPr lang="en-US" dirty="0" smtClean="0">
                <a:solidFill>
                  <a:srgbClr val="005C5A"/>
                </a:solidFill>
                <a:hlinkClick r:id="rId5" action="ppaction://hlinksldjump"/>
              </a:rPr>
              <a:t>click here</a:t>
            </a:r>
            <a:endParaRPr lang="en-US" dirty="0" smtClean="0">
              <a:solidFill>
                <a:srgbClr val="005C5A"/>
              </a:solidFill>
            </a:endParaRPr>
          </a:p>
        </p:txBody>
      </p:sp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7DEDF2F-9C69-4E3E-AEB1-B4BBCFB838DC}" type="slidenum">
              <a:rPr lang="en-US" smtClean="0">
                <a:cs typeface="Arial" charset="0"/>
              </a:rPr>
              <a:pPr/>
              <a:t>2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Text into Columns of Data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Convert Text to Columns Wizard</a:t>
            </a:r>
          </a:p>
          <a:p>
            <a:pPr lvl="1" eaLnBrk="1" hangingPunct="1"/>
            <a:r>
              <a:rPr lang="en-US" dirty="0" smtClean="0"/>
              <a:t>Separates values in a text string into columns or fields</a:t>
            </a:r>
          </a:p>
          <a:p>
            <a:pPr eaLnBrk="1" hangingPunct="1"/>
            <a:r>
              <a:rPr lang="en-US" dirty="0" smtClean="0"/>
              <a:t>Two ways to </a:t>
            </a:r>
            <a:r>
              <a:rPr lang="en-US" b="1" dirty="0" smtClean="0"/>
              <a:t>parse</a:t>
            </a:r>
            <a:r>
              <a:rPr lang="en-US" dirty="0" smtClean="0"/>
              <a:t> text into columns:</a:t>
            </a:r>
          </a:p>
          <a:p>
            <a:pPr lvl="1" eaLnBrk="1" hangingPunct="1"/>
            <a:r>
              <a:rPr lang="en-US" dirty="0" smtClean="0"/>
              <a:t>Identify the character that delimits the data</a:t>
            </a:r>
          </a:p>
          <a:p>
            <a:pPr lvl="1" eaLnBrk="1" hangingPunct="1"/>
            <a:r>
              <a:rPr lang="en-US" dirty="0" smtClean="0"/>
              <a:t>Set field widths to identify the breaks between data that appears in columns</a:t>
            </a:r>
          </a:p>
        </p:txBody>
      </p:sp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C57D74F-93AB-40F5-ACC4-8BF569004CFC}" type="slidenum">
              <a:rPr lang="en-US" smtClean="0">
                <a:cs typeface="Arial" charset="0"/>
              </a:rPr>
              <a:pPr/>
              <a:t>20</a:t>
            </a:fld>
            <a:endParaRPr lang="en-US" dirty="0" smtClean="0">
              <a:cs typeface="Arial" charset="0"/>
            </a:endParaRPr>
          </a:p>
        </p:txBody>
      </p:sp>
      <p:sp>
        <p:nvSpPr>
          <p:cNvPr id="3994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Converting Text into Columns of Data (continued)</a:t>
            </a:r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1F6181-77B8-4C05-805C-FC0FEFFE04E1}" type="slidenum">
              <a:rPr lang="en-US" smtClean="0">
                <a:cs typeface="Arial" charset="0"/>
              </a:rPr>
              <a:pPr/>
              <a:t>21</a:t>
            </a:fld>
            <a:endParaRPr lang="en-US" dirty="0" smtClean="0">
              <a:cs typeface="Arial" charset="0"/>
            </a:endParaRP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31.26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2700" y="2243145"/>
            <a:ext cx="6578600" cy="3667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Converting Text into Columns of Data (continued)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02F66B-06FE-4606-9A82-E6DE14EA6630}" type="slidenum">
              <a:rPr lang="en-US" smtClean="0">
                <a:cs typeface="Arial" charset="0"/>
              </a:rPr>
              <a:pPr/>
              <a:t>22</a:t>
            </a:fld>
            <a:endParaRPr lang="en-US" dirty="0" smtClean="0">
              <a:cs typeface="Arial" charset="0"/>
            </a:endParaRPr>
          </a:p>
        </p:txBody>
      </p:sp>
      <p:sp>
        <p:nvSpPr>
          <p:cNvPr id="4198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31.4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300" y="1920158"/>
            <a:ext cx="6883400" cy="3970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Converting Text into Columns of Data (continued)</a:t>
            </a:r>
          </a:p>
        </p:txBody>
      </p:sp>
      <p:sp>
        <p:nvSpPr>
          <p:cNvPr id="4301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7F7228-6B7B-4472-8865-0568FB82A474}" type="slidenum">
              <a:rPr lang="en-US" smtClean="0">
                <a:cs typeface="Arial" charset="0"/>
              </a:rPr>
              <a:pPr/>
              <a:t>23</a:t>
            </a:fld>
            <a:endParaRPr lang="en-US" dirty="0" smtClean="0">
              <a:cs typeface="Arial" charset="0"/>
            </a:endParaRPr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31.5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500" y="1812586"/>
            <a:ext cx="6731000" cy="398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Analyzing Data by Creating Subtotals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Subtotal command</a:t>
            </a:r>
          </a:p>
          <a:p>
            <a:pPr lvl="1" eaLnBrk="1" hangingPunct="1"/>
            <a:r>
              <a:rPr lang="en-US" dirty="0" smtClean="0"/>
              <a:t>Creates summary reports that quickly organize data into categories with subtotal calculations</a:t>
            </a:r>
          </a:p>
          <a:p>
            <a:pPr lvl="1" eaLnBrk="1" hangingPunct="1"/>
            <a:r>
              <a:rPr lang="en-US" dirty="0" smtClean="0"/>
              <a:t>Can collapse and expand the level of detail in the report</a:t>
            </a:r>
          </a:p>
        </p:txBody>
      </p:sp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79C531-C11A-4948-B647-F10E49AC0FA0}" type="slidenum">
              <a:rPr lang="en-US" smtClean="0">
                <a:cs typeface="Arial" charset="0"/>
              </a:rPr>
              <a:pPr/>
              <a:t>24</a:t>
            </a:fld>
            <a:endParaRPr lang="en-US" dirty="0" smtClean="0">
              <a:cs typeface="Arial" charset="0"/>
            </a:endParaRPr>
          </a:p>
        </p:txBody>
      </p:sp>
      <p:sp>
        <p:nvSpPr>
          <p:cNvPr id="4403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by Creating Subtotals (continued)</a:t>
            </a:r>
          </a:p>
        </p:txBody>
      </p:sp>
      <p:sp>
        <p:nvSpPr>
          <p:cNvPr id="450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547EB0-5375-45DB-9D89-F9C4A87CE299}" type="slidenum">
              <a:rPr lang="en-US" smtClean="0">
                <a:cs typeface="Arial" charset="0"/>
              </a:rPr>
              <a:pPr/>
              <a:t>25</a:t>
            </a:fld>
            <a:endParaRPr lang="en-US" dirty="0" smtClean="0">
              <a:cs typeface="Arial" charset="0"/>
            </a:endParaRPr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32.2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199" y="1874531"/>
            <a:ext cx="6665189" cy="3459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Creating and Working with an Excel Table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Excel table</a:t>
            </a:r>
          </a:p>
          <a:p>
            <a:pPr lvl="1"/>
            <a:r>
              <a:rPr lang="en-US" dirty="0" smtClean="0"/>
              <a:t>A range of cells that are formalized as a single unit</a:t>
            </a:r>
          </a:p>
          <a:p>
            <a:pPr lvl="1"/>
            <a:r>
              <a:rPr lang="en-US" dirty="0" smtClean="0"/>
              <a:t>Adds many features that aren’t available in an unstructured list (validation, sorting, filtering)</a:t>
            </a:r>
          </a:p>
          <a:p>
            <a:pPr lvl="1"/>
            <a:r>
              <a:rPr lang="en-US" dirty="0" smtClean="0"/>
              <a:t>Protects the integrity of data</a:t>
            </a:r>
          </a:p>
          <a:p>
            <a:pPr lvl="2"/>
            <a:r>
              <a:rPr lang="en-US" dirty="0" smtClean="0"/>
              <a:t>Data in the columns of each row automatically remains intact when it is filtered or sorted</a:t>
            </a:r>
          </a:p>
          <a:p>
            <a:pPr lvl="1"/>
            <a:r>
              <a:rPr lang="en-US" dirty="0" smtClean="0"/>
              <a:t>Limitations:</a:t>
            </a:r>
          </a:p>
          <a:p>
            <a:pPr lvl="2"/>
            <a:r>
              <a:rPr lang="en-US" dirty="0" smtClean="0"/>
              <a:t>Limit of 1,048,576 rows and 16,384 columns</a:t>
            </a:r>
          </a:p>
          <a:p>
            <a:pPr lvl="2"/>
            <a:r>
              <a:rPr lang="en-US" dirty="0" smtClean="0"/>
              <a:t>The entire workbook must be loaded into memory</a:t>
            </a:r>
          </a:p>
        </p:txBody>
      </p:sp>
      <p:sp>
        <p:nvSpPr>
          <p:cNvPr id="460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3D1323-7967-449F-99FA-124D6B583D03}" type="slidenum">
              <a:rPr lang="en-US" smtClean="0">
                <a:cs typeface="Arial" charset="0"/>
              </a:rPr>
              <a:pPr/>
              <a:t>26</a:t>
            </a:fld>
            <a:endParaRPr lang="en-US" dirty="0" smtClean="0">
              <a:cs typeface="Arial" charset="0"/>
            </a:endParaRPr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Creating and Working with an Excel Table (continued)</a:t>
            </a:r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3E48DA-E8D2-466E-AF01-90A5AEE76F32}" type="slidenum">
              <a:rPr lang="en-US" smtClean="0">
                <a:cs typeface="Arial" charset="0"/>
              </a:rPr>
              <a:pPr/>
              <a:t>27</a:t>
            </a:fld>
            <a:endParaRPr lang="en-US" dirty="0" smtClean="0">
              <a:cs typeface="Arial" charset="0"/>
            </a:endParaRP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38.1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1900" y="1707351"/>
            <a:ext cx="6680200" cy="44465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Creating and Working with an Excel Table (continued)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Sorting an Excel table</a:t>
            </a:r>
          </a:p>
          <a:p>
            <a:pPr lvl="1" eaLnBrk="1" hangingPunct="1"/>
            <a:r>
              <a:rPr lang="en-US" dirty="0" smtClean="0"/>
              <a:t>Automatic, once you select one cell in the column</a:t>
            </a:r>
          </a:p>
          <a:p>
            <a:pPr eaLnBrk="1" hangingPunct="1"/>
            <a:r>
              <a:rPr lang="en-US" dirty="0" smtClean="0"/>
              <a:t>Filtering an Excel table</a:t>
            </a:r>
          </a:p>
          <a:p>
            <a:pPr lvl="1" eaLnBrk="1" hangingPunct="1"/>
            <a:r>
              <a:rPr lang="en-US" dirty="0" smtClean="0"/>
              <a:t>Lets you display data based on criteria you specify</a:t>
            </a:r>
          </a:p>
          <a:p>
            <a:pPr eaLnBrk="1" hangingPunct="1"/>
            <a:r>
              <a:rPr lang="en-US" dirty="0" smtClean="0"/>
              <a:t>Adding data to an Excel table</a:t>
            </a:r>
          </a:p>
          <a:p>
            <a:pPr lvl="1" eaLnBrk="1" hangingPunct="1"/>
            <a:r>
              <a:rPr lang="en-US" dirty="0" smtClean="0"/>
              <a:t>Type data into a blank row at the bottom of the table</a:t>
            </a:r>
          </a:p>
          <a:p>
            <a:pPr lvl="1" eaLnBrk="1" hangingPunct="1"/>
            <a:r>
              <a:rPr lang="en-US" dirty="0" smtClean="0"/>
              <a:t>Use a form</a:t>
            </a:r>
          </a:p>
        </p:txBody>
      </p:sp>
      <p:sp>
        <p:nvSpPr>
          <p:cNvPr id="481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18BE2A-2D9C-4121-8593-FE9A7DF9F0A0}" type="slidenum">
              <a:rPr lang="en-US" smtClean="0">
                <a:cs typeface="Arial" charset="0"/>
              </a:rPr>
              <a:pPr/>
              <a:t>28</a:t>
            </a:fld>
            <a:endParaRPr lang="en-US" dirty="0" smtClean="0">
              <a:cs typeface="Arial" charset="0"/>
            </a:endParaRPr>
          </a:p>
        </p:txBody>
      </p:sp>
      <p:sp>
        <p:nvSpPr>
          <p:cNvPr id="4813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Creating and Working with an Excel Table (continued)</a:t>
            </a:r>
          </a:p>
        </p:txBody>
      </p:sp>
      <p:sp>
        <p:nvSpPr>
          <p:cNvPr id="4915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C47A7C-7025-4B9C-8A65-FFD25AB7C22D}" type="slidenum">
              <a:rPr lang="en-US" smtClean="0">
                <a:cs typeface="Arial" charset="0"/>
              </a:rPr>
              <a:pPr/>
              <a:t>29</a:t>
            </a:fld>
            <a:endParaRPr lang="en-US" dirty="0" smtClean="0">
              <a:cs typeface="Arial" charset="0"/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38.4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3489" y="1598083"/>
            <a:ext cx="5670421" cy="4726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Functions Covered in This Chapter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CONCATENATE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FIND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LEFT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RIGHT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SEARCH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TODAY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TRIM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YEARFRAC</a:t>
            </a:r>
          </a:p>
        </p:txBody>
      </p:sp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A161110-AB01-46AE-8940-EA56E1C1B919}" type="slidenum">
              <a:rPr lang="en-US" smtClean="0">
                <a:cs typeface="Arial" charset="0"/>
              </a:rPr>
              <a:pPr/>
              <a:t>3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1 Summary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Importing data stored in a text file into Excel</a:t>
            </a:r>
          </a:p>
          <a:p>
            <a:pPr eaLnBrk="1" hangingPunct="1"/>
            <a:r>
              <a:rPr lang="en-US" dirty="0" smtClean="0"/>
              <a:t>Using Excel functions</a:t>
            </a:r>
          </a:p>
          <a:p>
            <a:pPr lvl="1" eaLnBrk="1" hangingPunct="1"/>
            <a:r>
              <a:rPr lang="en-US" dirty="0" smtClean="0"/>
              <a:t>CONCATENATE to combine multiple text strings into a single text string</a:t>
            </a:r>
          </a:p>
          <a:p>
            <a:pPr lvl="1" eaLnBrk="1" hangingPunct="1"/>
            <a:r>
              <a:rPr lang="en-US" dirty="0" smtClean="0"/>
              <a:t>TRIM to trim unnecessary spaces from a text string</a:t>
            </a:r>
          </a:p>
          <a:p>
            <a:pPr lvl="1" eaLnBrk="1" hangingPunct="1"/>
            <a:r>
              <a:rPr lang="en-US" dirty="0" smtClean="0"/>
              <a:t>RIGHT to find and extract characters from a text string</a:t>
            </a:r>
          </a:p>
          <a:p>
            <a:pPr lvl="1" eaLnBrk="1" hangingPunct="1"/>
            <a:r>
              <a:rPr lang="en-US" dirty="0" smtClean="0"/>
              <a:t>FIND to find specific characters in a text string</a:t>
            </a:r>
          </a:p>
        </p:txBody>
      </p:sp>
      <p:sp>
        <p:nvSpPr>
          <p:cNvPr id="512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258384-DBE6-49A1-9D7F-C120DE98780D}" type="slidenum">
              <a:rPr lang="en-US" smtClean="0">
                <a:cs typeface="Arial" charset="0"/>
              </a:rPr>
              <a:pPr/>
              <a:t>30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1 Summary (continued)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Transforming delimited data into rows and columns of data that can be sorted and filtered using Excel tools</a:t>
            </a:r>
          </a:p>
          <a:p>
            <a:pPr eaLnBrk="1" hangingPunct="1"/>
            <a:r>
              <a:rPr lang="en-US" dirty="0" smtClean="0"/>
              <a:t>Creating subtotals to analyze data</a:t>
            </a:r>
          </a:p>
          <a:p>
            <a:pPr eaLnBrk="1" hangingPunct="1"/>
            <a:r>
              <a:rPr lang="en-US" dirty="0" smtClean="0"/>
              <a:t>Creating and working with data stored in an Excel table</a:t>
            </a:r>
          </a:p>
        </p:txBody>
      </p:sp>
      <p:sp>
        <p:nvSpPr>
          <p:cNvPr id="522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2D7BC8-2B3F-473E-AA7D-38EBC285CE47}" type="slidenum">
              <a:rPr lang="en-US" smtClean="0">
                <a:cs typeface="Arial" charset="0"/>
              </a:rPr>
              <a:pPr/>
              <a:t>31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800" dirty="0" smtClean="0"/>
              <a:t>Level 2 Objectives: Analyzing Data Imported from a Database and Organizing Data with a </a:t>
            </a:r>
            <a:br>
              <a:rPr lang="en-US" sz="2800" dirty="0" smtClean="0"/>
            </a:br>
            <a:r>
              <a:rPr lang="en-US" sz="2800" dirty="0" smtClean="0"/>
              <a:t>PivotTable Report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Import data stored in a database into Excel</a:t>
            </a:r>
          </a:p>
          <a:p>
            <a:pPr eaLnBrk="1" hangingPunct="1"/>
            <a:r>
              <a:rPr lang="en-US" dirty="0" smtClean="0"/>
              <a:t>Use dates and times in calculations</a:t>
            </a:r>
          </a:p>
          <a:p>
            <a:pPr eaLnBrk="1" hangingPunct="1"/>
            <a:r>
              <a:rPr lang="en-US" dirty="0" smtClean="0"/>
              <a:t>Analyze data using a PivotTable report</a:t>
            </a:r>
          </a:p>
          <a:p>
            <a:pPr eaLnBrk="1" hangingPunct="1"/>
            <a:r>
              <a:rPr lang="en-US" dirty="0" smtClean="0"/>
              <a:t>Create a PivotChart report</a:t>
            </a:r>
          </a:p>
        </p:txBody>
      </p:sp>
      <p:sp>
        <p:nvSpPr>
          <p:cNvPr id="532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35F59A-69B4-4FDD-893B-069EE731640A}" type="slidenum">
              <a:rPr lang="en-US" smtClean="0">
                <a:cs typeface="Arial" charset="0"/>
              </a:rPr>
              <a:pPr/>
              <a:t>32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Data from a Database into Excel</a:t>
            </a:r>
          </a:p>
        </p:txBody>
      </p:sp>
      <p:graphicFrame>
        <p:nvGraphicFramePr>
          <p:cNvPr id="369712" name="Group 48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795714"/>
        </p:xfrm>
        <a:graphic>
          <a:graphicData uri="http://schemas.openxmlformats.org/drawingml/2006/table">
            <a:tbl>
              <a:tblPr/>
              <a:tblGrid>
                <a:gridCol w="2985247"/>
                <a:gridCol w="5244353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Database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set of related data that is stored in tables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Table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collection of fields that describe a specific entity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Field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single characteristic of the entity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Record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set of fields that describes one product or person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Database management system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endParaRPr kumimoji="0" lang="en-US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software program that creates and accesses data in a database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(e.g., Microsoft Access and Oracle)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2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552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29EFEE-5B95-40CC-A606-AA7619D25468}" type="slidenum">
              <a:rPr lang="en-US" smtClean="0">
                <a:cs typeface="Arial" charset="0"/>
              </a:rPr>
              <a:pPr/>
              <a:t>33</a:t>
            </a:fld>
            <a:endParaRPr lang="en-US" dirty="0" smtClean="0">
              <a:cs typeface="Arial" charset="0"/>
            </a:endParaRPr>
          </a:p>
        </p:txBody>
      </p:sp>
      <p:sp>
        <p:nvSpPr>
          <p:cNvPr id="55321" name="Text Box 45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Importing Data from a Database into Excel (continued)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Database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Provides the structure to ensure that the right data is available and protected</a:t>
            </a:r>
          </a:p>
          <a:p>
            <a:pPr eaLnBrk="1" hangingPunct="1"/>
            <a:r>
              <a:rPr lang="en-US" dirty="0" smtClean="0"/>
              <a:t>Spreadsheet </a:t>
            </a:r>
          </a:p>
          <a:p>
            <a:pPr lvl="1"/>
            <a:r>
              <a:rPr lang="en-US" dirty="0" smtClean="0"/>
              <a:t>Provides analytical power and flexibility</a:t>
            </a:r>
          </a:p>
          <a:p>
            <a:pPr eaLnBrk="1" hangingPunct="1"/>
            <a:r>
              <a:rPr lang="en-US" dirty="0" smtClean="0"/>
              <a:t>Reduce data redundancy by storing data in related tables in a normalized database</a:t>
            </a:r>
          </a:p>
        </p:txBody>
      </p:sp>
      <p:sp>
        <p:nvSpPr>
          <p:cNvPr id="563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DEFC5B-06B8-40AA-996E-B840C4AC561F}" type="slidenum">
              <a:rPr lang="en-US" smtClean="0">
                <a:cs typeface="Arial" charset="0"/>
              </a:rPr>
              <a:pPr/>
              <a:t>34</a:t>
            </a:fld>
            <a:endParaRPr lang="en-US" dirty="0" smtClean="0">
              <a:cs typeface="Arial" charset="0"/>
            </a:endParaRPr>
          </a:p>
        </p:txBody>
      </p:sp>
      <p:sp>
        <p:nvSpPr>
          <p:cNvPr id="5632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Importing Data from a Database into Excel (continued)</a:t>
            </a:r>
          </a:p>
        </p:txBody>
      </p:sp>
      <p:sp>
        <p:nvSpPr>
          <p:cNvPr id="5734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0BF969-19F9-4541-AD7C-41695188CC01}" type="slidenum">
              <a:rPr lang="en-US" smtClean="0">
                <a:cs typeface="Arial" charset="0"/>
              </a:rPr>
              <a:pPr/>
              <a:t>35</a:t>
            </a:fld>
            <a:endParaRPr lang="en-US" dirty="0" smtClean="0">
              <a:cs typeface="Arial" charset="0"/>
            </a:endParaRPr>
          </a:p>
        </p:txBody>
      </p:sp>
      <p:sp>
        <p:nvSpPr>
          <p:cNvPr id="5734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0.0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5487" y="2148300"/>
            <a:ext cx="6218313" cy="2651462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85800" y="5410200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Importing an Access table into Excel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Importing Data from a Database into Excel (continued)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Query Wizard</a:t>
            </a:r>
            <a:r>
              <a:rPr lang="en-US" dirty="0" smtClean="0"/>
              <a:t> in </a:t>
            </a:r>
            <a:r>
              <a:rPr lang="en-US" b="1" dirty="0" smtClean="0"/>
              <a:t>Microsoft Query </a:t>
            </a:r>
          </a:p>
          <a:p>
            <a:pPr lvl="1"/>
            <a:r>
              <a:rPr lang="en-US" dirty="0" smtClean="0"/>
              <a:t>Lets you choose the data source, and select the database table and fields to import into the workbook</a:t>
            </a:r>
          </a:p>
          <a:p>
            <a:pPr lvl="1"/>
            <a:r>
              <a:rPr lang="en-US" dirty="0" smtClean="0"/>
              <a:t>Prompts you to define criteria for the data you want to import by selecting only rows that meet criteria you specify</a:t>
            </a:r>
          </a:p>
        </p:txBody>
      </p:sp>
      <p:sp>
        <p:nvSpPr>
          <p:cNvPr id="583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72CAA6-517C-48A3-B441-E5C637F3309C}" type="slidenum">
              <a:rPr lang="en-US" smtClean="0">
                <a:cs typeface="Arial" charset="0"/>
              </a:rPr>
              <a:pPr/>
              <a:t>36</a:t>
            </a:fld>
            <a:endParaRPr lang="en-US" dirty="0" smtClean="0">
              <a:cs typeface="Arial" charset="0"/>
            </a:endParaRPr>
          </a:p>
        </p:txBody>
      </p:sp>
      <p:sp>
        <p:nvSpPr>
          <p:cNvPr id="5837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Importing Data from a Database into Excel (continued)</a:t>
            </a:r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B19D6D-B21C-4893-90BE-38A19AD59095}" type="slidenum">
              <a:rPr lang="en-US" smtClean="0">
                <a:cs typeface="Arial" charset="0"/>
              </a:rPr>
              <a:pPr/>
              <a:t>37</a:t>
            </a:fld>
            <a:endParaRPr lang="en-US" dirty="0" smtClean="0">
              <a:cs typeface="Arial" charset="0"/>
            </a:endParaRPr>
          </a:p>
        </p:txBody>
      </p:sp>
      <p:sp>
        <p:nvSpPr>
          <p:cNvPr id="5939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0.3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1100" y="1636898"/>
            <a:ext cx="6781800" cy="4346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Making Calculations with Date and Time Data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smtClean="0"/>
              <a:t>TODAY function</a:t>
            </a:r>
          </a:p>
          <a:p>
            <a:pPr lvl="1" eaLnBrk="1" hangingPunct="1"/>
            <a:r>
              <a:rPr lang="en-US" dirty="0" smtClean="0"/>
              <a:t>Returns the current date’s serial number (based on the computer’s internal clock)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=TODAY()</a:t>
            </a:r>
          </a:p>
          <a:p>
            <a:pPr lvl="2" eaLnBrk="1" hangingPunct="1"/>
            <a:r>
              <a:rPr lang="en-US" dirty="0" smtClean="0"/>
              <a:t>Requires no additional arguments</a:t>
            </a:r>
          </a:p>
          <a:p>
            <a:pPr eaLnBrk="1" hangingPunct="1"/>
            <a:r>
              <a:rPr lang="en-US" b="1" dirty="0" smtClean="0"/>
              <a:t>YEARFRAC function</a:t>
            </a:r>
          </a:p>
          <a:p>
            <a:pPr lvl="1" eaLnBrk="1" hangingPunct="1"/>
            <a:r>
              <a:rPr lang="en-US" dirty="0" smtClean="0"/>
              <a:t>Calculates the number of years between the two days</a:t>
            </a:r>
          </a:p>
          <a:p>
            <a:pPr lvl="1" eaLnBrk="1" hangingPunct="1"/>
            <a:r>
              <a:rPr lang="en-US" dirty="0" smtClean="0">
                <a:cs typeface="Courier New" pitchFamily="49" charset="0"/>
              </a:rPr>
              <a:t>=YEARFRAC(</a:t>
            </a:r>
            <a:r>
              <a:rPr lang="en-US" dirty="0" err="1" smtClean="0">
                <a:cs typeface="Courier New" pitchFamily="49" charset="0"/>
              </a:rPr>
              <a:t>start_date,end_date</a:t>
            </a:r>
            <a:r>
              <a:rPr lang="en-US" dirty="0" smtClean="0">
                <a:cs typeface="Courier New" pitchFamily="49" charset="0"/>
              </a:rPr>
              <a:t>,[basis])</a:t>
            </a:r>
          </a:p>
        </p:txBody>
      </p:sp>
      <p:sp>
        <p:nvSpPr>
          <p:cNvPr id="604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05AD24-A34C-41F2-88ED-AA2A50C773AF}" type="slidenum">
              <a:rPr lang="en-US" smtClean="0">
                <a:cs typeface="Arial" charset="0"/>
              </a:rPr>
              <a:pPr/>
              <a:t>38</a:t>
            </a:fld>
            <a:endParaRPr lang="en-US" dirty="0" smtClean="0">
              <a:cs typeface="Arial" charset="0"/>
            </a:endParaRPr>
          </a:p>
        </p:txBody>
      </p:sp>
      <p:sp>
        <p:nvSpPr>
          <p:cNvPr id="6042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Making Calculations with Date and Time Data (continued)</a:t>
            </a:r>
          </a:p>
        </p:txBody>
      </p:sp>
      <p:sp>
        <p:nvSpPr>
          <p:cNvPr id="614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14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61FFC4-EBF0-4AAA-9331-CEC7C987274A}" type="slidenum">
              <a:rPr lang="en-US" smtClean="0">
                <a:cs typeface="Arial" charset="0"/>
              </a:rPr>
              <a:pPr/>
              <a:t>39</a:t>
            </a:fld>
            <a:endParaRPr lang="en-US" dirty="0" smtClean="0">
              <a:cs typeface="Arial" charset="0"/>
            </a:endParaRPr>
          </a:p>
        </p:txBody>
      </p:sp>
      <p:sp>
        <p:nvSpPr>
          <p:cNvPr id="6144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1.0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1764466"/>
            <a:ext cx="6858000" cy="4154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Level 1 Objectives: Importing and Structuring Text Data in Excel Worksheets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Import text data into a worksheet</a:t>
            </a:r>
          </a:p>
          <a:p>
            <a:pPr eaLnBrk="1" hangingPunct="1"/>
            <a:r>
              <a:rPr lang="en-US" dirty="0" smtClean="0"/>
              <a:t>Concatenate values and extract characters from a text string</a:t>
            </a:r>
          </a:p>
          <a:p>
            <a:pPr eaLnBrk="1" hangingPunct="1"/>
            <a:r>
              <a:rPr lang="en-US" dirty="0" smtClean="0"/>
              <a:t>Convert text into columns of data</a:t>
            </a:r>
          </a:p>
          <a:p>
            <a:pPr eaLnBrk="1" hangingPunct="1"/>
            <a:r>
              <a:rPr lang="en-US" dirty="0" smtClean="0"/>
              <a:t>Analyze data by creating subtotals</a:t>
            </a:r>
          </a:p>
          <a:p>
            <a:pPr eaLnBrk="1" hangingPunct="1"/>
            <a:r>
              <a:rPr lang="en-US" dirty="0" smtClean="0"/>
              <a:t>Create, sort, and filter an Excel table</a:t>
            </a:r>
          </a:p>
        </p:txBody>
      </p:sp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42BC2C-6E3D-4221-90F4-11FA2483925E}" type="slidenum">
              <a:rPr lang="en-US" smtClean="0">
                <a:cs typeface="Arial" charset="0"/>
              </a:rPr>
              <a:pPr/>
              <a:t>4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Making Calculations with Date and Time Data (continued)</a:t>
            </a:r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1FCD95-FCA3-46D3-98C7-2B3A7F499F89}" type="slidenum">
              <a:rPr lang="en-US" smtClean="0">
                <a:cs typeface="Arial" charset="0"/>
              </a:rPr>
              <a:pPr/>
              <a:t>40</a:t>
            </a:fld>
            <a:endParaRPr lang="en-US" dirty="0" smtClean="0">
              <a:cs typeface="Arial" charset="0"/>
            </a:endParaRP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1.1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4660" y="1692443"/>
            <a:ext cx="6186340" cy="4362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Making Calculations with Date and Time Data (continued)</a:t>
            </a:r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1FCD95-FCA3-46D3-98C7-2B3A7F499F89}" type="slidenum">
              <a:rPr lang="en-US" smtClean="0">
                <a:cs typeface="Arial" charset="0"/>
              </a:rPr>
              <a:pPr/>
              <a:t>41</a:t>
            </a:fld>
            <a:endParaRPr lang="en-US" dirty="0" smtClean="0">
              <a:cs typeface="Arial" charset="0"/>
            </a:endParaRP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8" name="Picture 7" descr="Screen shot 2013-05-14 at 7.41.3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9350" y="1678613"/>
            <a:ext cx="6845300" cy="3500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Making Calculations with Date and Time Data (continued)</a:t>
            </a:r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1FCD95-FCA3-46D3-98C7-2B3A7F499F89}" type="slidenum">
              <a:rPr lang="en-US" smtClean="0">
                <a:cs typeface="Arial" charset="0"/>
              </a:rPr>
              <a:pPr/>
              <a:t>42</a:t>
            </a:fld>
            <a:endParaRPr lang="en-US" dirty="0" smtClean="0">
              <a:cs typeface="Arial" charset="0"/>
            </a:endParaRP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1.5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5254" y="1612900"/>
            <a:ext cx="6633492" cy="478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Analyzing Data Using a PivotTable Report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PivotTable report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An interactive report that lets you summarize and analyze a data set</a:t>
            </a:r>
          </a:p>
          <a:p>
            <a:pPr lvl="1"/>
            <a:r>
              <a:rPr lang="en-US" dirty="0" smtClean="0"/>
              <a:t>Dynamic organization; can be “pivoted” to examine data from various perspectives by rearranging its structure</a:t>
            </a:r>
          </a:p>
          <a:p>
            <a:pPr lvl="1"/>
            <a:r>
              <a:rPr lang="en-US" dirty="0" smtClean="0"/>
              <a:t>Best used to analyze data that can be summarized in multiple ways</a:t>
            </a:r>
          </a:p>
        </p:txBody>
      </p:sp>
      <p:sp>
        <p:nvSpPr>
          <p:cNvPr id="645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D606D2-AE2E-4CC1-94D6-A421144E56B8}" type="slidenum">
              <a:rPr lang="en-US" smtClean="0">
                <a:cs typeface="Arial" charset="0"/>
              </a:rPr>
              <a:pPr/>
              <a:t>43</a:t>
            </a:fld>
            <a:endParaRPr lang="en-US" dirty="0" smtClean="0">
              <a:cs typeface="Arial" charset="0"/>
            </a:endParaRPr>
          </a:p>
        </p:txBody>
      </p:sp>
      <p:sp>
        <p:nvSpPr>
          <p:cNvPr id="6451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59911B-FADF-4961-A16C-9216BAF91183}" type="slidenum">
              <a:rPr lang="en-US" smtClean="0">
                <a:cs typeface="Arial" charset="0"/>
              </a:rPr>
              <a:pPr/>
              <a:t>44</a:t>
            </a:fld>
            <a:endParaRPr lang="en-US" dirty="0" smtClean="0">
              <a:cs typeface="Arial" charset="0"/>
            </a:endParaRPr>
          </a:p>
        </p:txBody>
      </p:sp>
      <p:sp>
        <p:nvSpPr>
          <p:cNvPr id="6554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2.24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1527102"/>
            <a:ext cx="6521450" cy="4709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6F99F0-8054-41C8-A586-7A8529676B1E}" type="slidenum">
              <a:rPr lang="en-US" smtClean="0">
                <a:cs typeface="Arial" charset="0"/>
              </a:rPr>
              <a:pPr/>
              <a:t>45</a:t>
            </a:fld>
            <a:endParaRPr lang="en-US" dirty="0" smtClean="0">
              <a:cs typeface="Arial" charset="0"/>
            </a:endParaRPr>
          </a:p>
        </p:txBody>
      </p:sp>
      <p:sp>
        <p:nvSpPr>
          <p:cNvPr id="6656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2.5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1634746"/>
            <a:ext cx="6883400" cy="4223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 add data to a PivotTable report, drag the field you want to summarize to a drop area on the report</a:t>
            </a:r>
          </a:p>
          <a:p>
            <a:pPr lvl="1" eaLnBrk="1" hangingPunct="1"/>
            <a:r>
              <a:rPr lang="en-US" dirty="0" smtClean="0"/>
              <a:t>The ROWS area displays data from that field in rows</a:t>
            </a:r>
          </a:p>
          <a:p>
            <a:pPr lvl="1" eaLnBrk="1" hangingPunct="1"/>
            <a:r>
              <a:rPr lang="en-US" dirty="0" smtClean="0"/>
              <a:t>The COLUMNS area displays data from that field in columns</a:t>
            </a:r>
          </a:p>
          <a:p>
            <a:pPr lvl="1" eaLnBrk="1" hangingPunct="1"/>
            <a:r>
              <a:rPr lang="en-US" dirty="0" smtClean="0"/>
              <a:t>The VALUES area summarizes data from that field</a:t>
            </a:r>
          </a:p>
        </p:txBody>
      </p:sp>
      <p:sp>
        <p:nvSpPr>
          <p:cNvPr id="675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7DEDC7-7B9F-48F2-A96C-FCA6BFB75478}" type="slidenum">
              <a:rPr lang="en-US" smtClean="0">
                <a:cs typeface="Arial" charset="0"/>
              </a:rPr>
              <a:pPr/>
              <a:t>46</a:t>
            </a:fld>
            <a:endParaRPr lang="en-US" dirty="0" smtClean="0">
              <a:cs typeface="Arial" charset="0"/>
            </a:endParaRPr>
          </a:p>
        </p:txBody>
      </p:sp>
      <p:sp>
        <p:nvSpPr>
          <p:cNvPr id="6759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D998D9-A165-4B5F-82FC-07810214A353}" type="slidenum">
              <a:rPr lang="en-US" smtClean="0">
                <a:cs typeface="Arial" charset="0"/>
              </a:rPr>
              <a:pPr/>
              <a:t>47</a:t>
            </a:fld>
            <a:endParaRPr lang="en-US" dirty="0" smtClean="0">
              <a:cs typeface="Arial" charset="0"/>
            </a:endParaRPr>
          </a:p>
        </p:txBody>
      </p:sp>
      <p:sp>
        <p:nvSpPr>
          <p:cNvPr id="6861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3.1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400" y="1978113"/>
            <a:ext cx="6807200" cy="2901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</a:p>
        </p:txBody>
      </p:sp>
      <p:sp>
        <p:nvSpPr>
          <p:cNvPr id="6963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696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7C2B403-243F-4CE5-BCCB-2D1A161336AA}" type="slidenum">
              <a:rPr lang="en-US" smtClean="0">
                <a:cs typeface="Arial" charset="0"/>
              </a:rPr>
              <a:pPr/>
              <a:t>48</a:t>
            </a:fld>
            <a:endParaRPr lang="en-US" dirty="0" smtClean="0">
              <a:cs typeface="Arial" charset="0"/>
            </a:endParaRPr>
          </a:p>
        </p:txBody>
      </p:sp>
      <p:sp>
        <p:nvSpPr>
          <p:cNvPr id="6963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3.33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4750" y="1922138"/>
            <a:ext cx="6794500" cy="3013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1E5842-740C-4C7A-BBDA-E17541D08AC2}" type="slidenum">
              <a:rPr lang="en-US" smtClean="0">
                <a:cs typeface="Arial" charset="0"/>
              </a:rPr>
              <a:pPr/>
              <a:t>49</a:t>
            </a:fld>
            <a:endParaRPr lang="en-US" dirty="0" smtClean="0">
              <a:cs typeface="Arial" charset="0"/>
            </a:endParaRPr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3.4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050" y="2071949"/>
            <a:ext cx="6819900" cy="3323701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85800" y="5421868"/>
            <a:ext cx="784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latin typeface="Arial" charset="0"/>
              </a:rPr>
              <a:t>Adding fields to the page area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Working with Text Data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Comma-delimited files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Separate values in each record with commas</a:t>
            </a:r>
          </a:p>
          <a:p>
            <a:pPr lvl="1"/>
            <a:r>
              <a:rPr lang="en-US" dirty="0" smtClean="0"/>
              <a:t>Also called </a:t>
            </a:r>
            <a:r>
              <a:rPr lang="en-US" b="1" dirty="0" smtClean="0"/>
              <a:t>comma-separated values</a:t>
            </a:r>
            <a:r>
              <a:rPr lang="en-US" dirty="0" smtClean="0"/>
              <a:t> (</a:t>
            </a:r>
            <a:r>
              <a:rPr lang="en-US" b="1" dirty="0" smtClean="0"/>
              <a:t>CSV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Once imported into a worksheet, each value in a record appears in a separate cell</a:t>
            </a:r>
          </a:p>
        </p:txBody>
      </p:sp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6E89E2-EAEF-4617-B637-C30A8A3AAD36}" type="slidenum">
              <a:rPr lang="en-US" smtClean="0">
                <a:cs typeface="Arial" charset="0"/>
              </a:rPr>
              <a:pPr/>
              <a:t>5</a:t>
            </a:fld>
            <a:endParaRPr lang="en-US" dirty="0" smtClean="0">
              <a:cs typeface="Arial" charset="0"/>
            </a:endParaRPr>
          </a:p>
        </p:txBody>
      </p:sp>
      <p:sp>
        <p:nvSpPr>
          <p:cNvPr id="2458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slicers to filter PivotTable data </a:t>
            </a:r>
          </a:p>
          <a:p>
            <a:pPr lvl="1"/>
            <a:r>
              <a:rPr lang="en-US" dirty="0" smtClean="0"/>
              <a:t>Allows you to filter a current data set by the current values of a field</a:t>
            </a:r>
          </a:p>
          <a:p>
            <a:pPr lvl="1"/>
            <a:r>
              <a:rPr lang="en-US" dirty="0" smtClean="0"/>
              <a:t>The field values are turned into buttons in the PivotTable report</a:t>
            </a:r>
          </a:p>
          <a:p>
            <a:pPr lvl="1"/>
            <a:r>
              <a:rPr lang="en-US" dirty="0" smtClean="0"/>
              <a:t>Buttons are grouped into an object called a </a:t>
            </a:r>
            <a:r>
              <a:rPr lang="en-US" b="1" dirty="0" smtClean="0"/>
              <a:t>slicer</a:t>
            </a:r>
          </a:p>
        </p:txBody>
      </p:sp>
      <p:sp>
        <p:nvSpPr>
          <p:cNvPr id="716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7F3BAB-72C6-4448-9877-9D94F62A264A}" type="slidenum">
              <a:rPr lang="en-US" smtClean="0">
                <a:cs typeface="Arial" charset="0"/>
              </a:rPr>
              <a:pPr/>
              <a:t>50</a:t>
            </a:fld>
            <a:endParaRPr lang="en-US" dirty="0" smtClean="0">
              <a:cs typeface="Arial" charset="0"/>
            </a:endParaRPr>
          </a:p>
        </p:txBody>
      </p:sp>
      <p:sp>
        <p:nvSpPr>
          <p:cNvPr id="7168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  <a:endParaRPr lang="en-US" dirty="0"/>
          </a:p>
        </p:txBody>
      </p:sp>
      <p:pic>
        <p:nvPicPr>
          <p:cNvPr id="8" name="Content Placeholder 7" descr="Screen shot 2013-05-14 at 7.44.10 P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07371" y="1676418"/>
            <a:ext cx="6529258" cy="437352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8C5043-E28D-4D8A-A520-6B4A7BDF845C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4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  <a:endParaRPr lang="en-US" dirty="0"/>
          </a:p>
        </p:txBody>
      </p:sp>
      <p:pic>
        <p:nvPicPr>
          <p:cNvPr id="8" name="Content Placeholder 7" descr="Screen shot 2013-05-14 at 7.44.22 P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56126" y="2587500"/>
            <a:ext cx="6831747" cy="255136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8C5043-E28D-4D8A-A520-6B4A7BDF845C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4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Analyzing Data Using a PivotTable Report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PivotChart report </a:t>
            </a:r>
          </a:p>
          <a:p>
            <a:pPr lvl="1"/>
            <a:r>
              <a:rPr lang="en-US" dirty="0" smtClean="0"/>
              <a:t>Represents the source data as a graphic</a:t>
            </a:r>
          </a:p>
          <a:p>
            <a:pPr lvl="1"/>
            <a:r>
              <a:rPr lang="en-US" dirty="0" smtClean="0"/>
              <a:t>The easiest way to create a PivotChart report is to use an existing PivotTable report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8C5043-E28D-4D8A-A520-6B4A7BDF845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Analyzing Data Using a PivotTable Report (continued)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Succeeding in Business with Microsoft Excel 2013: Chapter 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Content Placeholder 5" descr="Screen shot 2013-05-14 at 7.44.48 P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34153" y="1600200"/>
            <a:ext cx="6675693" cy="4525963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2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2 Summary</a:t>
            </a:r>
          </a:p>
        </p:txBody>
      </p:sp>
      <p:sp>
        <p:nvSpPr>
          <p:cNvPr id="7373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Using a database to store data that can be exported to Excel for analysis</a:t>
            </a:r>
          </a:p>
          <a:p>
            <a:pPr eaLnBrk="1" hangingPunct="1"/>
            <a:r>
              <a:rPr lang="en-US" dirty="0" smtClean="0"/>
              <a:t>Using the Query Wizard to select specific records in a database and import them into Excel</a:t>
            </a:r>
          </a:p>
          <a:p>
            <a:pPr eaLnBrk="1" hangingPunct="1"/>
            <a:r>
              <a:rPr lang="en-US" dirty="0" smtClean="0"/>
              <a:t>Understanding how Excel stores and works with dates and times </a:t>
            </a:r>
          </a:p>
          <a:p>
            <a:pPr eaLnBrk="1" hangingPunct="1"/>
            <a:r>
              <a:rPr lang="en-US" dirty="0" smtClean="0"/>
              <a:t>Using dates in calculations to determine the number of days and years between two dates</a:t>
            </a:r>
          </a:p>
          <a:p>
            <a:pPr eaLnBrk="1" hangingPunct="1"/>
            <a:r>
              <a:rPr lang="en-US" dirty="0" smtClean="0"/>
              <a:t>Creating and using a PivotTable report</a:t>
            </a:r>
          </a:p>
        </p:txBody>
      </p:sp>
      <p:sp>
        <p:nvSpPr>
          <p:cNvPr id="737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737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8DE955-7173-43BF-89BC-1F086D5ED9DA}" type="slidenum">
              <a:rPr lang="en-US" smtClean="0">
                <a:cs typeface="Arial" charset="0"/>
              </a:rPr>
              <a:pPr/>
              <a:t>55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Level 3 Objectives:</a:t>
            </a:r>
            <a:br>
              <a:rPr lang="en-US" sz="2800" dirty="0" smtClean="0"/>
            </a:br>
            <a:r>
              <a:rPr lang="en-US" sz="2800" dirty="0" smtClean="0"/>
              <a:t> Importing and Exporting XML Data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Understand markup languages and XML</a:t>
            </a:r>
          </a:p>
          <a:p>
            <a:pPr eaLnBrk="1" hangingPunct="1"/>
            <a:r>
              <a:rPr lang="en-US" dirty="0" smtClean="0"/>
              <a:t>Import XML data into Excel as an XML table</a:t>
            </a:r>
          </a:p>
          <a:p>
            <a:pPr eaLnBrk="1" hangingPunct="1"/>
            <a:r>
              <a:rPr lang="en-US" dirty="0" smtClean="0"/>
              <a:t>Add an XML map to a workbook</a:t>
            </a:r>
          </a:p>
          <a:p>
            <a:pPr eaLnBrk="1" hangingPunct="1"/>
            <a:r>
              <a:rPr lang="en-US" dirty="0" smtClean="0"/>
              <a:t>Analyze XML data with Excel</a:t>
            </a:r>
          </a:p>
          <a:p>
            <a:pPr eaLnBrk="1" hangingPunct="1"/>
            <a:r>
              <a:rPr lang="en-US" dirty="0" smtClean="0"/>
              <a:t>Export XML data from Excel into an XML document</a:t>
            </a:r>
          </a:p>
        </p:txBody>
      </p:sp>
      <p:sp>
        <p:nvSpPr>
          <p:cNvPr id="747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747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A07233-C327-4C04-9B76-C08F48A3B830}" type="slidenum">
              <a:rPr lang="en-US" smtClean="0">
                <a:cs typeface="Arial" charset="0"/>
              </a:rPr>
              <a:pPr/>
              <a:t>56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Understanding Markup Languages </a:t>
            </a:r>
            <a:br>
              <a:rPr lang="en-US" dirty="0" smtClean="0"/>
            </a:br>
            <a:r>
              <a:rPr lang="en-US" dirty="0" smtClean="0"/>
              <a:t>and XML</a:t>
            </a:r>
          </a:p>
        </p:txBody>
      </p:sp>
      <p:sp>
        <p:nvSpPr>
          <p:cNvPr id="7680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b="1" dirty="0" smtClean="0"/>
              <a:t>Markup language</a:t>
            </a:r>
          </a:p>
          <a:p>
            <a:pPr lvl="1" eaLnBrk="1" hangingPunct="1"/>
            <a:r>
              <a:rPr lang="en-US" dirty="0" smtClean="0"/>
              <a:t>A link between content and instructions for formatting that content</a:t>
            </a:r>
          </a:p>
          <a:p>
            <a:pPr lvl="1" eaLnBrk="1" hangingPunct="1"/>
            <a:r>
              <a:rPr lang="en-US" dirty="0" smtClean="0"/>
              <a:t>Uses a set of tags to distinguish different elements in a document</a:t>
            </a:r>
          </a:p>
          <a:p>
            <a:pPr eaLnBrk="1" hangingPunct="1"/>
            <a:r>
              <a:rPr lang="en-US" dirty="0" smtClean="0"/>
              <a:t>Examples:</a:t>
            </a:r>
          </a:p>
          <a:p>
            <a:pPr lvl="1" eaLnBrk="1" hangingPunct="1"/>
            <a:r>
              <a:rPr lang="en-US" b="1" dirty="0" smtClean="0"/>
              <a:t>HTML</a:t>
            </a:r>
            <a:r>
              <a:rPr lang="en-US" dirty="0" smtClean="0"/>
              <a:t> (</a:t>
            </a:r>
            <a:r>
              <a:rPr lang="en-US" b="1" dirty="0" smtClean="0"/>
              <a:t>Hypertext Markup Language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b="1" dirty="0" smtClean="0"/>
              <a:t>SGML</a:t>
            </a:r>
            <a:r>
              <a:rPr lang="en-US" dirty="0" smtClean="0"/>
              <a:t> (</a:t>
            </a:r>
            <a:r>
              <a:rPr lang="en-US" b="1" dirty="0" smtClean="0"/>
              <a:t>Standard Generalized Markup Language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b="1" dirty="0" smtClean="0"/>
              <a:t>XML</a:t>
            </a:r>
            <a:r>
              <a:rPr lang="en-US" dirty="0" smtClean="0"/>
              <a:t> (</a:t>
            </a:r>
            <a:r>
              <a:rPr lang="en-US" b="1" dirty="0" smtClean="0"/>
              <a:t>Extensible Markup Language</a:t>
            </a:r>
            <a:r>
              <a:rPr lang="en-US" dirty="0" smtClean="0"/>
              <a:t>)</a:t>
            </a:r>
          </a:p>
        </p:txBody>
      </p:sp>
      <p:sp>
        <p:nvSpPr>
          <p:cNvPr id="768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768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D184A1-EE78-402D-B07C-97E8A1B9FAAA}" type="slidenum">
              <a:rPr lang="en-US" smtClean="0">
                <a:cs typeface="Arial" charset="0"/>
              </a:rPr>
              <a:pPr/>
              <a:t>57</a:t>
            </a:fld>
            <a:endParaRPr lang="en-US" dirty="0" smtClean="0">
              <a:cs typeface="Arial" charset="0"/>
            </a:endParaRPr>
          </a:p>
        </p:txBody>
      </p:sp>
      <p:sp>
        <p:nvSpPr>
          <p:cNvPr id="7680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Understanding Markup Languages </a:t>
            </a:r>
            <a:br>
              <a:rPr lang="en-US" dirty="0" smtClean="0"/>
            </a:br>
            <a:r>
              <a:rPr lang="en-US" dirty="0" smtClean="0"/>
              <a:t>and XML (continued)</a:t>
            </a:r>
          </a:p>
        </p:txBody>
      </p:sp>
      <p:graphicFrame>
        <p:nvGraphicFramePr>
          <p:cNvPr id="418842" name="Group 26"/>
          <p:cNvGraphicFramePr>
            <a:graphicFrameLocks noGrp="1"/>
          </p:cNvGraphicFramePr>
          <p:nvPr>
            <p:ph idx="1"/>
          </p:nvPr>
        </p:nvGraphicFramePr>
        <p:xfrm>
          <a:off x="457200" y="2209800"/>
          <a:ext cx="8229600" cy="396240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HTML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SGML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XML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57400"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Creates Web pages (HTML documents)</a:t>
                      </a:r>
                    </a:p>
                    <a:p>
                      <a:pPr marL="223838" marR="0" lvl="0" indent="-223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Embeds tags in a document to describe how to format the content</a:t>
                      </a:r>
                    </a:p>
                    <a:p>
                      <a:pPr marL="223838" marR="0" lvl="0" indent="-223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Most browsers read and interpret HTML tags in the same way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Divides a document into elements</a:t>
                      </a:r>
                    </a:p>
                    <a:p>
                      <a:pPr marL="223838" marR="0" lvl="0" indent="-223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Document type definition (DTD) identifies elements in a document and their structural relationships</a:t>
                      </a:r>
                    </a:p>
                    <a:p>
                      <a:pPr marL="223838" marR="0" lvl="0" indent="-223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Allows the definition of other markup languages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3838" marR="0" lvl="0" indent="-223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Combines the markup power of SGML with HTML’s ease of use</a:t>
                      </a:r>
                    </a:p>
                    <a:p>
                      <a:pPr marL="223838" marR="0" lvl="0" indent="-223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Defines the structure and rules for creating markup elements</a:t>
                      </a:r>
                    </a:p>
                    <a:p>
                      <a:pPr marL="223838" marR="0" lvl="0" indent="-2238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Stores information in a nonproprietary format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778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EFD513-2E86-46B9-8B71-05D154E2E475}" type="slidenum">
              <a:rPr lang="en-US" smtClean="0">
                <a:cs typeface="Arial" charset="0"/>
              </a:rPr>
              <a:pPr/>
              <a:t>58</a:t>
            </a:fld>
            <a:endParaRPr lang="en-US" dirty="0" smtClean="0">
              <a:cs typeface="Arial" charset="0"/>
            </a:endParaRPr>
          </a:p>
        </p:txBody>
      </p:sp>
      <p:sp>
        <p:nvSpPr>
          <p:cNvPr id="77843" name="Text Box 27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85800" y="1600200"/>
            <a:ext cx="7848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 smtClean="0">
                <a:latin typeface="Arial" charset="0"/>
              </a:rPr>
              <a:t>Markup Languages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Understanding Markup Languages </a:t>
            </a:r>
            <a:br>
              <a:rPr lang="en-US" dirty="0" smtClean="0"/>
            </a:br>
            <a:r>
              <a:rPr lang="en-US" dirty="0" smtClean="0"/>
              <a:t>and XML (continued)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327659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XML documents </a:t>
            </a:r>
          </a:p>
          <a:p>
            <a:pPr lvl="1"/>
            <a:r>
              <a:rPr lang="en-US" dirty="0" smtClean="0"/>
              <a:t>User-defined documents in which the user develops a DTD or schema that defines the elements contained in a document, and descriptions of how those elements are related to each other</a:t>
            </a:r>
          </a:p>
          <a:p>
            <a:pPr lvl="1"/>
            <a:r>
              <a:rPr lang="en-US" dirty="0" smtClean="0"/>
              <a:t>Data can be combined with </a:t>
            </a:r>
            <a:r>
              <a:rPr lang="en-US" b="1" dirty="0" smtClean="0"/>
              <a:t>metadata</a:t>
            </a:r>
          </a:p>
        </p:txBody>
      </p:sp>
      <p:sp>
        <p:nvSpPr>
          <p:cNvPr id="788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3CF7AD-6CEF-4EC5-8F72-F39752BE5CEB}" type="slidenum">
              <a:rPr lang="en-US" smtClean="0">
                <a:cs typeface="Arial" charset="0"/>
              </a:rPr>
              <a:pPr/>
              <a:t>59</a:t>
            </a:fld>
            <a:endParaRPr lang="en-US" dirty="0" smtClean="0">
              <a:cs typeface="Arial" charset="0"/>
            </a:endParaRPr>
          </a:p>
        </p:txBody>
      </p:sp>
      <p:sp>
        <p:nvSpPr>
          <p:cNvPr id="78854" name="Text Box 4"/>
          <p:cNvSpPr txBox="1">
            <a:spLocks noChangeArrowheads="1"/>
          </p:cNvSpPr>
          <p:nvPr/>
        </p:nvSpPr>
        <p:spPr bwMode="auto">
          <a:xfrm>
            <a:off x="1371600" y="4572000"/>
            <a:ext cx="75438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&lt;shoe&gt;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shoe_ID&gt;SH-1987&lt;/shoe_ID&gt;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shoe_name&gt;Running shoe&lt;/shoe_name&gt;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description&gt;Men’s size 11, white&lt;/description&gt;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&lt;/shoe&gt;</a:t>
            </a:r>
            <a:endParaRPr lang="en-US" sz="2000" b="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50000"/>
              </a:spcBef>
            </a:pPr>
            <a:endParaRPr lang="en-US" sz="2000" b="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855" name="Text Box 5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Working with Text Data (continued)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Determine the format you need so you can find the best way to change unstructured data into structured data</a:t>
            </a:r>
          </a:p>
          <a:p>
            <a:pPr lvl="1"/>
            <a:r>
              <a:rPr lang="en-US" dirty="0" smtClean="0"/>
              <a:t>Change the format of unstructured data</a:t>
            </a:r>
          </a:p>
        </p:txBody>
      </p:sp>
      <p:sp>
        <p:nvSpPr>
          <p:cNvPr id="256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89C935E-4447-42D8-ADCC-13BE6FD44445}" type="slidenum">
              <a:rPr lang="en-US" smtClean="0">
                <a:cs typeface="Arial" charset="0"/>
              </a:rPr>
              <a:pPr/>
              <a:t>6</a:t>
            </a:fld>
            <a:endParaRPr lang="en-US" dirty="0" smtClean="0">
              <a:cs typeface="Arial" charset="0"/>
            </a:endParaRPr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Analyzing XML Data with Excel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Import data into a worksheet; the method depends on the data</a:t>
            </a:r>
          </a:p>
          <a:p>
            <a:pPr lvl="1" eaLnBrk="1" hangingPunct="1"/>
            <a:r>
              <a:rPr lang="en-US" dirty="0" smtClean="0"/>
              <a:t>Import the entire XML document as a list (root element, schema)</a:t>
            </a:r>
          </a:p>
          <a:p>
            <a:pPr lvl="1" eaLnBrk="1" hangingPunct="1"/>
            <a:r>
              <a:rPr lang="en-US" dirty="0" smtClean="0"/>
              <a:t>Use the XML Source task pane to map elements you need to columns in a list</a:t>
            </a:r>
          </a:p>
          <a:p>
            <a:pPr lvl="1" eaLnBrk="1" hangingPunct="1"/>
            <a:r>
              <a:rPr lang="en-US" dirty="0" smtClean="0"/>
              <a:t>Export XML data as a “well-formed” XML document</a:t>
            </a:r>
          </a:p>
        </p:txBody>
      </p:sp>
      <p:sp>
        <p:nvSpPr>
          <p:cNvPr id="798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798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6A47A1-031D-4383-BFF5-39FE96430ED0}" type="slidenum">
              <a:rPr lang="en-US" smtClean="0">
                <a:cs typeface="Arial" charset="0"/>
              </a:rPr>
              <a:pPr/>
              <a:t>60</a:t>
            </a:fld>
            <a:endParaRPr lang="en-US" dirty="0" smtClean="0">
              <a:cs typeface="Arial" charset="0"/>
            </a:endParaRPr>
          </a:p>
        </p:txBody>
      </p:sp>
      <p:sp>
        <p:nvSpPr>
          <p:cNvPr id="7987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Importing XML Data as an XML Table</a:t>
            </a:r>
          </a:p>
        </p:txBody>
      </p:sp>
      <p:sp>
        <p:nvSpPr>
          <p:cNvPr id="8089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808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A299BE-D6C0-40EA-8346-719CB0FC8E80}" type="slidenum">
              <a:rPr lang="en-US" smtClean="0">
                <a:cs typeface="Arial" charset="0"/>
              </a:rPr>
              <a:pPr/>
              <a:t>61</a:t>
            </a:fld>
            <a:endParaRPr lang="en-US" dirty="0" smtClean="0">
              <a:cs typeface="Arial" charset="0"/>
            </a:endParaRPr>
          </a:p>
        </p:txBody>
      </p:sp>
      <p:sp>
        <p:nvSpPr>
          <p:cNvPr id="8090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6.0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00" y="1661892"/>
            <a:ext cx="6648449" cy="4454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Importing XML Data as an XML Table (continued)</a:t>
            </a:r>
          </a:p>
        </p:txBody>
      </p:sp>
      <p:sp>
        <p:nvSpPr>
          <p:cNvPr id="819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819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81822C-F640-445F-9EBE-593F000AB75E}" type="slidenum">
              <a:rPr lang="en-US" smtClean="0">
                <a:cs typeface="Arial" charset="0"/>
              </a:rPr>
              <a:pPr/>
              <a:t>62</a:t>
            </a:fld>
            <a:endParaRPr lang="en-US" dirty="0" smtClean="0">
              <a:cs typeface="Arial" charset="0"/>
            </a:endParaRPr>
          </a:p>
        </p:txBody>
      </p:sp>
      <p:sp>
        <p:nvSpPr>
          <p:cNvPr id="8192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6.24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400" y="1977236"/>
            <a:ext cx="6807200" cy="3589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Adding an XML Map to a Workbook</a:t>
            </a:r>
          </a:p>
        </p:txBody>
      </p:sp>
      <p:sp>
        <p:nvSpPr>
          <p:cNvPr id="8294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829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6472E3-4F5A-43B8-A9EF-FB27667186A2}" type="slidenum">
              <a:rPr lang="en-US" smtClean="0">
                <a:cs typeface="Arial" charset="0"/>
              </a:rPr>
              <a:pPr/>
              <a:t>63</a:t>
            </a:fld>
            <a:endParaRPr lang="en-US" dirty="0" smtClean="0">
              <a:cs typeface="Arial" charset="0"/>
            </a:endParaRPr>
          </a:p>
        </p:txBody>
      </p:sp>
      <p:sp>
        <p:nvSpPr>
          <p:cNvPr id="8294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6.3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400" y="1990711"/>
            <a:ext cx="6807200" cy="2876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Adding an XML Map to a Workbook (continued)</a:t>
            </a:r>
          </a:p>
        </p:txBody>
      </p:sp>
      <p:sp>
        <p:nvSpPr>
          <p:cNvPr id="8397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839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7F0A56-5731-45D8-8226-E4AD15A4149F}" type="slidenum">
              <a:rPr lang="en-US" smtClean="0">
                <a:cs typeface="Arial" charset="0"/>
              </a:rPr>
              <a:pPr/>
              <a:t>64</a:t>
            </a:fld>
            <a:endParaRPr lang="en-US" dirty="0" smtClean="0">
              <a:cs typeface="Arial" charset="0"/>
            </a:endParaRPr>
          </a:p>
        </p:txBody>
      </p:sp>
      <p:sp>
        <p:nvSpPr>
          <p:cNvPr id="8397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6.5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8550" y="1892836"/>
            <a:ext cx="6946900" cy="3072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Adding an XML Map to a Workbook (continued)</a:t>
            </a:r>
          </a:p>
        </p:txBody>
      </p:sp>
      <p:sp>
        <p:nvSpPr>
          <p:cNvPr id="8499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849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FA7AA1-BA2F-4DCA-A1D0-D9D9125DB2F1}" type="slidenum">
              <a:rPr lang="en-US" smtClean="0">
                <a:cs typeface="Arial" charset="0"/>
              </a:rPr>
              <a:pPr/>
              <a:t>65</a:t>
            </a:fld>
            <a:endParaRPr lang="en-US" dirty="0" smtClean="0">
              <a:cs typeface="Arial" charset="0"/>
            </a:endParaRPr>
          </a:p>
        </p:txBody>
      </p:sp>
      <p:sp>
        <p:nvSpPr>
          <p:cNvPr id="8499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7.0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200" y="2381203"/>
            <a:ext cx="6959600" cy="2095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Exporting XML Data</a:t>
            </a:r>
          </a:p>
        </p:txBody>
      </p:sp>
      <p:sp>
        <p:nvSpPr>
          <p:cNvPr id="860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860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C65BBC-5829-4368-B6D4-24ED3A74FAE4}" type="slidenum">
              <a:rPr lang="en-US" smtClean="0">
                <a:cs typeface="Arial" charset="0"/>
              </a:rPr>
              <a:pPr/>
              <a:t>66</a:t>
            </a:fld>
            <a:endParaRPr lang="en-US" dirty="0" smtClean="0">
              <a:cs typeface="Arial" charset="0"/>
            </a:endParaRPr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7.14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9567" y="1634190"/>
            <a:ext cx="6402833" cy="4265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Exporting XML Data (continued)</a:t>
            </a:r>
          </a:p>
        </p:txBody>
      </p:sp>
      <p:sp>
        <p:nvSpPr>
          <p:cNvPr id="870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870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18E526-71C5-4ED1-9C1A-C159F01D6E8B}" type="slidenum">
              <a:rPr lang="en-US" smtClean="0">
                <a:cs typeface="Arial" charset="0"/>
              </a:rPr>
              <a:pPr/>
              <a:t>67</a:t>
            </a:fld>
            <a:endParaRPr lang="en-US" dirty="0" smtClean="0">
              <a:cs typeface="Arial" charset="0"/>
            </a:endParaRPr>
          </a:p>
        </p:txBody>
      </p:sp>
      <p:sp>
        <p:nvSpPr>
          <p:cNvPr id="8704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3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47.2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3800" y="1558490"/>
            <a:ext cx="6756400" cy="4630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Level 3 Summary</a:t>
            </a:r>
          </a:p>
        </p:txBody>
      </p:sp>
      <p:sp>
        <p:nvSpPr>
          <p:cNvPr id="880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Using different markup languages, including XML</a:t>
            </a:r>
          </a:p>
          <a:p>
            <a:pPr eaLnBrk="1" hangingPunct="1"/>
            <a:r>
              <a:rPr lang="en-US" dirty="0" smtClean="0"/>
              <a:t>Using an existing XML document to import an XML map in a workbook</a:t>
            </a:r>
          </a:p>
          <a:p>
            <a:pPr eaLnBrk="1" hangingPunct="1"/>
            <a:r>
              <a:rPr lang="en-US" dirty="0" smtClean="0"/>
              <a:t>Mapping XML elements into a worksheet</a:t>
            </a:r>
          </a:p>
          <a:p>
            <a:pPr eaLnBrk="1" hangingPunct="1"/>
            <a:r>
              <a:rPr lang="en-US" dirty="0" smtClean="0"/>
              <a:t>Importing data into an XML table and exporting data to an XML document</a:t>
            </a:r>
          </a:p>
        </p:txBody>
      </p:sp>
      <p:sp>
        <p:nvSpPr>
          <p:cNvPr id="880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880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1E3A622-738F-4987-A3BD-148EBE95C988}" type="slidenum">
              <a:rPr lang="en-US" smtClean="0">
                <a:cs typeface="Arial" charset="0"/>
              </a:rPr>
              <a:pPr/>
              <a:t>68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Summary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Importing and structuring text data in Excel worksheets</a:t>
            </a:r>
          </a:p>
          <a:p>
            <a:pPr eaLnBrk="1" hangingPunct="1"/>
            <a:r>
              <a:rPr lang="en-US" dirty="0" smtClean="0"/>
              <a:t>Analyzing data imported from a database and organizing data with a PivotTable report</a:t>
            </a:r>
          </a:p>
          <a:p>
            <a:pPr eaLnBrk="1" hangingPunct="1"/>
            <a:r>
              <a:rPr lang="en-US" dirty="0" smtClean="0"/>
              <a:t>Importing and exporting XML data</a:t>
            </a:r>
          </a:p>
        </p:txBody>
      </p:sp>
      <p:sp>
        <p:nvSpPr>
          <p:cNvPr id="890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12E48C-F5FE-46DA-B424-515A730D2BB4}" type="slidenum">
              <a:rPr lang="en-US" smtClean="0">
                <a:cs typeface="Arial" charset="0"/>
              </a:rPr>
              <a:pPr/>
              <a:t>69</a:t>
            </a:fld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with Text Data (continued)</a:t>
            </a:r>
          </a:p>
        </p:txBody>
      </p:sp>
      <p:sp>
        <p:nvSpPr>
          <p:cNvPr id="2662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497C5F-A626-4F7D-957A-D57E8974E1BE}" type="slidenum">
              <a:rPr lang="en-US" smtClean="0">
                <a:cs typeface="Arial" charset="0"/>
              </a:rPr>
              <a:pPr/>
              <a:t>7</a:t>
            </a:fld>
            <a:endParaRPr lang="en-US" dirty="0" smtClean="0">
              <a:cs typeface="Arial" charset="0"/>
            </a:endParaRP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24.5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6850" y="1929370"/>
            <a:ext cx="6210300" cy="405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Combining Text Using the CONCATENATE Function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CONCATENATE function </a:t>
            </a:r>
          </a:p>
          <a:p>
            <a:pPr lvl="1"/>
            <a:r>
              <a:rPr lang="en-US" dirty="0" smtClean="0"/>
              <a:t>Combines values in a range of cells into one text item in a new cell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=CONCATENATE(text1,text2,…)</a:t>
            </a:r>
          </a:p>
        </p:txBody>
      </p:sp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D4388E-88E9-49BC-ABFF-F4426F050774}" type="slidenum">
              <a:rPr lang="en-US" smtClean="0">
                <a:cs typeface="Arial" charset="0"/>
              </a:rPr>
              <a:pPr/>
              <a:t>8</a:t>
            </a:fld>
            <a:endParaRPr lang="en-US" dirty="0" smtClean="0">
              <a:cs typeface="Arial" charset="0"/>
            </a:endParaRPr>
          </a:p>
        </p:txBody>
      </p:sp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 smtClean="0"/>
              <a:t>Combining Text Using the CONCATENATE Function (continued)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cs typeface="Arial" charset="0"/>
              </a:rPr>
              <a:t>Succeeding in Business with Microsoft Excel 2013: Chapter 7</a:t>
            </a:r>
            <a:endParaRPr lang="en-US" dirty="0">
              <a:cs typeface="Arial" charset="0"/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237BAA-C871-42B5-BA0A-546DA983CABE}" type="slidenum">
              <a:rPr lang="en-US" smtClean="0">
                <a:cs typeface="Arial" charset="0"/>
              </a:rPr>
              <a:pPr/>
              <a:t>9</a:t>
            </a:fld>
            <a:endParaRPr lang="en-US" dirty="0" smtClean="0">
              <a:cs typeface="Arial" charset="0"/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3" action="ppaction://hlinksldjump"/>
              </a:rPr>
              <a:t>Level 1 home</a:t>
            </a:r>
            <a:endParaRPr lang="en-US" sz="1200" dirty="0">
              <a:latin typeface="Arial" charset="0"/>
            </a:endParaRPr>
          </a:p>
        </p:txBody>
      </p:sp>
      <p:pic>
        <p:nvPicPr>
          <p:cNvPr id="7" name="Picture 6" descr="Screen shot 2013-05-14 at 7.25.23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900" y="2438706"/>
            <a:ext cx="6934200" cy="1980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2863</TotalTime>
  <Words>2906</Words>
  <Application>Microsoft Office PowerPoint</Application>
  <PresentationFormat>On-screen Show (4:3)</PresentationFormat>
  <Paragraphs>508</Paragraphs>
  <Slides>69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1_Office Theme</vt:lpstr>
      <vt:lpstr>Organizing Data for Effective Analysis </vt:lpstr>
      <vt:lpstr>Chapter Introduction</vt:lpstr>
      <vt:lpstr>Functions Covered in This Chapter</vt:lpstr>
      <vt:lpstr>Level 1 Objectives: Importing and Structuring Text Data in Excel Worksheets</vt:lpstr>
      <vt:lpstr>Working with Text Data</vt:lpstr>
      <vt:lpstr>Working with Text Data (continued)</vt:lpstr>
      <vt:lpstr>Working with Text Data (continued)</vt:lpstr>
      <vt:lpstr>Combining Text Using the CONCATENATE Function</vt:lpstr>
      <vt:lpstr>Combining Text Using the CONCATENATE Function (continued)</vt:lpstr>
      <vt:lpstr>Extracting Characters from a Text String</vt:lpstr>
      <vt:lpstr>Extracting Characters from a Text String (continued)</vt:lpstr>
      <vt:lpstr>Extracting Characters from a Text String (continued)</vt:lpstr>
      <vt:lpstr>Extracting Characters from a Text String (continued)</vt:lpstr>
      <vt:lpstr>Extracting Characters from a Text String (continued)</vt:lpstr>
      <vt:lpstr>Extracting Characters from a Text String (continued)</vt:lpstr>
      <vt:lpstr>Extracting Characters from a Text String (continued)</vt:lpstr>
      <vt:lpstr>Extracting Characters from a Text String (continued)</vt:lpstr>
      <vt:lpstr>Slide 18</vt:lpstr>
      <vt:lpstr>Extracting Characters from a Text String (continued)</vt:lpstr>
      <vt:lpstr>Converting Text into Columns of Data</vt:lpstr>
      <vt:lpstr>Converting Text into Columns of Data (continued)</vt:lpstr>
      <vt:lpstr>Converting Text into Columns of Data (continued)</vt:lpstr>
      <vt:lpstr>Converting Text into Columns of Data (continued)</vt:lpstr>
      <vt:lpstr>Analyzing Data by Creating Subtotals</vt:lpstr>
      <vt:lpstr>Analyzing Data by Creating Subtotals (continued)</vt:lpstr>
      <vt:lpstr>Creating and Working with an Excel Table</vt:lpstr>
      <vt:lpstr>Creating and Working with an Excel Table (continued)</vt:lpstr>
      <vt:lpstr>Creating and Working with an Excel Table (continued)</vt:lpstr>
      <vt:lpstr>Creating and Working with an Excel Table (continued)</vt:lpstr>
      <vt:lpstr>Level 1 Summary</vt:lpstr>
      <vt:lpstr>Level 1 Summary (continued)</vt:lpstr>
      <vt:lpstr>Level 2 Objectives: Analyzing Data Imported from a Database and Organizing Data with a  PivotTable Report</vt:lpstr>
      <vt:lpstr>Importing Data from a Database into Excel</vt:lpstr>
      <vt:lpstr>Importing Data from a Database into Excel (continued)</vt:lpstr>
      <vt:lpstr>Importing Data from a Database into Excel (continued)</vt:lpstr>
      <vt:lpstr>Importing Data from a Database into Excel (continued)</vt:lpstr>
      <vt:lpstr>Importing Data from a Database into Excel (continued)</vt:lpstr>
      <vt:lpstr>Making Calculations with Date and Time Data</vt:lpstr>
      <vt:lpstr>Making Calculations with Date and Time Data (continued)</vt:lpstr>
      <vt:lpstr>Making Calculations with Date and Time Data (continued)</vt:lpstr>
      <vt:lpstr>Making Calculations with Date and Time Data (continued)</vt:lpstr>
      <vt:lpstr>Making Calculations with Date and Time Data (continued)</vt:lpstr>
      <vt:lpstr>Analyzing Data Using a PivotTable Report</vt:lpstr>
      <vt:lpstr>Analyzing Data Using a PivotTable Report (continued)</vt:lpstr>
      <vt:lpstr>Analyzing Data Using a PivotTable Report (continued)</vt:lpstr>
      <vt:lpstr>Analyzing Data Using a PivotTable Report (continued)</vt:lpstr>
      <vt:lpstr>Analyzing Data Using a PivotTable Report (continued)</vt:lpstr>
      <vt:lpstr>Analyzing Data Using a PivotTable Report (continued)</vt:lpstr>
      <vt:lpstr>Analyzing Data Using a PivotTable Report (continued)</vt:lpstr>
      <vt:lpstr>Analyzing Data Using a PivotTable Report (continued)</vt:lpstr>
      <vt:lpstr>Analyzing Data Using a PivotTable Report (continued)</vt:lpstr>
      <vt:lpstr>Analyzing Data Using a PivotTable Report (continued)</vt:lpstr>
      <vt:lpstr>Analyzing Data Using a PivotTable Report (continued)</vt:lpstr>
      <vt:lpstr>Analyzing Data Using a PivotTable Report (continued)</vt:lpstr>
      <vt:lpstr>Level 2 Summary</vt:lpstr>
      <vt:lpstr>Level 3 Objectives:  Importing and Exporting XML Data</vt:lpstr>
      <vt:lpstr>Understanding Markup Languages  and XML</vt:lpstr>
      <vt:lpstr>Understanding Markup Languages  and XML (continued)</vt:lpstr>
      <vt:lpstr>Understanding Markup Languages  and XML (continued)</vt:lpstr>
      <vt:lpstr>Analyzing XML Data with Excel</vt:lpstr>
      <vt:lpstr>Importing XML Data as an XML Table</vt:lpstr>
      <vt:lpstr>Importing XML Data as an XML Table (continued)</vt:lpstr>
      <vt:lpstr>Adding an XML Map to a Workbook</vt:lpstr>
      <vt:lpstr>Adding an XML Map to a Workbook (continued)</vt:lpstr>
      <vt:lpstr>Adding an XML Map to a Workbook (continued)</vt:lpstr>
      <vt:lpstr>Exporting XML Data</vt:lpstr>
      <vt:lpstr>Exporting XML Data (continued)</vt:lpstr>
      <vt:lpstr>Level 3 Summary</vt:lpstr>
      <vt:lpstr>Chapter Summary</vt:lpstr>
    </vt:vector>
  </TitlesOfParts>
  <Manager>Emilie Perreault</Manager>
  <Company>Course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Succeeding in Business with Microsoft Excel 2003: A Problem-Solving Approach</dc:title>
  <dc:subject>Chapter 7: Organizing Data for Effective Analysis</dc:subject>
  <dc:creator>Steven Freund</dc:creator>
  <cp:keywords>Presenter - Anne Ketchen</cp:keywords>
  <cp:lastModifiedBy>Brianna Hawes</cp:lastModifiedBy>
  <cp:revision>235</cp:revision>
  <dcterms:created xsi:type="dcterms:W3CDTF">2013-05-15T01:22:05Z</dcterms:created>
  <dcterms:modified xsi:type="dcterms:W3CDTF">2013-08-13T15:50:05Z</dcterms:modified>
  <cp:category>ISBN: 0-619-267402</cp:category>
</cp:coreProperties>
</file>